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2" r:id="rId6"/>
    <p:sldId id="265" r:id="rId7"/>
    <p:sldId id="278" r:id="rId8"/>
    <p:sldId id="276" r:id="rId9"/>
    <p:sldId id="277" r:id="rId10"/>
    <p:sldId id="266" r:id="rId11"/>
    <p:sldId id="273" r:id="rId12"/>
    <p:sldId id="259" r:id="rId13"/>
    <p:sldId id="274" r:id="rId14"/>
    <p:sldId id="275" r:id="rId15"/>
    <p:sldId id="268" r:id="rId16"/>
    <p:sldId id="260" r:id="rId17"/>
    <p:sldId id="267" r:id="rId18"/>
    <p:sldId id="272" r:id="rId19"/>
  </p:sldIdLst>
  <p:sldSz cx="18288000" cy="10287000"/>
  <p:notesSz cx="6858000" cy="9144000"/>
  <p:embeddedFontLst>
    <p:embeddedFont>
      <p:font typeface="IBM Plex Sans" panose="020B0503050203000203" pitchFamily="34" charset="0"/>
      <p:regular r:id="rId20"/>
      <p:bold r:id="rId21"/>
      <p:italic r:id="rId22"/>
      <p:boldItalic r:id="rId23"/>
    </p:embeddedFont>
    <p:embeddedFont>
      <p:font typeface="Poppins Light" panose="00000400000000000000" pitchFamily="2" charset="0"/>
      <p:regular r:id="rId24"/>
      <p:italic r:id="rId25"/>
    </p:embeddedFont>
    <p:embeddedFont>
      <p:font typeface="Poppins Medium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151"/>
    <a:srgbClr val="816F41"/>
    <a:srgbClr val="DCD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B250C-027C-EDA1-1BB9-CF3C834E3490}" v="58" dt="2023-12-05T19:11:33.495"/>
    <p1510:client id="{155FA9BE-8D95-CEF9-AB9C-D5385EA2DBF4}" v="414" dt="2023-12-05T21:21:39.720"/>
    <p1510:client id="{29B430E6-355B-3FF8-AF45-94D308CEA221}" v="60" dt="2023-12-01T02:40:27.984"/>
    <p1510:client id="{46BA5BFE-3432-5BC5-851D-49F6A1767C9C}" v="1948" dt="2023-12-01T02:30:18.130"/>
    <p1510:client id="{53968A40-F664-4062-95EA-6067219F2B35}" v="1835" dt="2023-12-05T19:59:29.101"/>
    <p1510:client id="{A8E8E3FD-F2E6-BFEF-CF80-5A92BE136F85}" v="127" dt="2023-12-06T05:21:15.808"/>
    <p1510:client id="{C48A3A17-B391-9810-B49D-3A5700569D6B}" v="87" dt="2023-12-05T22:50:12.696"/>
    <p1510:client id="{DC669EE4-6415-5724-DFCE-FAA41CB14833}" v="129" dt="2023-12-06T17:40:10.720"/>
    <p1510:client id="{F4D72E91-25BB-F66D-7D37-A242DE7B0CB4}" v="11" dt="2023-12-06T05:24:44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stilo_a35227@utpb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Nevarez_e97437@utpb.edu" TargetMode="External"/><Relationship Id="rId4" Type="http://schemas.openxmlformats.org/officeDocument/2006/relationships/hyperlink" Target="mailto:Masonsong_j50042@utpb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ma.org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sdmar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agosian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32564" y="684489"/>
            <a:ext cx="7226416" cy="6423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291"/>
              </a:lnSpc>
            </a:pPr>
            <a:r>
              <a:rPr lang="en-US" sz="9600" spc="-833" err="1">
                <a:solidFill>
                  <a:srgbClr val="000000"/>
                </a:solidFill>
                <a:latin typeface="IBM Plex Sans"/>
              </a:rPr>
              <a:t>Mellifloo</a:t>
            </a:r>
            <a:r>
              <a:rPr lang="en-US" sz="9600" spc="-833">
                <a:solidFill>
                  <a:srgbClr val="000000"/>
                </a:solidFill>
                <a:latin typeface="IBM Plex Sans"/>
              </a:rPr>
              <a:t>: Art Gallery</a:t>
            </a:r>
          </a:p>
          <a:p>
            <a:pPr algn="ctr">
              <a:lnSpc>
                <a:spcPts val="17291"/>
              </a:lnSpc>
            </a:pPr>
            <a:r>
              <a:rPr lang="en-US" sz="9600" spc="-833">
                <a:solidFill>
                  <a:srgbClr val="000000"/>
                </a:solidFill>
                <a:latin typeface="IBM Plex Sans"/>
              </a:rPr>
              <a:t>Application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-60512" y="-194338"/>
            <a:ext cx="5708146" cy="5427901"/>
          </a:xfrm>
          <a:custGeom>
            <a:avLst/>
            <a:gdLst/>
            <a:ahLst/>
            <a:cxnLst/>
            <a:rect l="l" t="t" r="r" b="b"/>
            <a:pathLst>
              <a:path w="5708146" h="5427901">
                <a:moveTo>
                  <a:pt x="0" y="0"/>
                </a:moveTo>
                <a:lnTo>
                  <a:pt x="5708146" y="0"/>
                </a:lnTo>
                <a:lnTo>
                  <a:pt x="5708146" y="5427902"/>
                </a:lnTo>
                <a:lnTo>
                  <a:pt x="0" y="5427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88D50-0E3D-1CDE-42B8-50F0C6C57E46}"/>
              </a:ext>
            </a:extLst>
          </p:cNvPr>
          <p:cNvSpPr txBox="1"/>
          <p:nvPr/>
        </p:nvSpPr>
        <p:spPr>
          <a:xfrm>
            <a:off x="5350536" y="9552048"/>
            <a:ext cx="75693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Poppins Medium Bold"/>
                <a:cs typeface="Calibri"/>
              </a:rPr>
              <a:t>UT-Permian Basin, COSC 4485 – Mobile App Dev</a:t>
            </a:r>
            <a:endParaRPr lang="en-US">
              <a:latin typeface="Poppins Medium Bold"/>
              <a:cs typeface="Poppins Medium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F77AA-A70A-4516-56B8-FAD038690B36}"/>
              </a:ext>
            </a:extLst>
          </p:cNvPr>
          <p:cNvSpPr txBox="1"/>
          <p:nvPr/>
        </p:nvSpPr>
        <p:spPr>
          <a:xfrm>
            <a:off x="12831275" y="4652683"/>
            <a:ext cx="2682920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Poppins Light"/>
                <a:cs typeface="Calibri"/>
              </a:rPr>
              <a:t>Aaron Castillo – </a:t>
            </a:r>
            <a:r>
              <a:rPr lang="en-US" sz="1600" b="1">
                <a:latin typeface="Poppins Light"/>
                <a:cs typeface="Calibri"/>
              </a:rPr>
              <a:t>Senior</a:t>
            </a:r>
            <a:r>
              <a:rPr lang="en-US" sz="1600">
                <a:latin typeface="Poppins Light"/>
                <a:cs typeface="Calibri"/>
              </a:rPr>
              <a:t>:</a:t>
            </a:r>
          </a:p>
          <a:p>
            <a:r>
              <a:rPr lang="en-US" sz="1600">
                <a:latin typeface="Poppins Light"/>
                <a:cs typeface="Calibri"/>
              </a:rPr>
              <a:t>Jose Raphael – </a:t>
            </a:r>
            <a:r>
              <a:rPr lang="en-US" sz="1600" b="1">
                <a:latin typeface="Poppins Light"/>
                <a:cs typeface="Calibri"/>
              </a:rPr>
              <a:t>Senior</a:t>
            </a:r>
            <a:r>
              <a:rPr lang="en-US" sz="1600">
                <a:latin typeface="Poppins Light"/>
                <a:cs typeface="Calibri"/>
              </a:rPr>
              <a:t>:</a:t>
            </a:r>
          </a:p>
          <a:p>
            <a:r>
              <a:rPr lang="en-US" sz="1600">
                <a:latin typeface="Poppins Light"/>
                <a:cs typeface="Calibri"/>
              </a:rPr>
              <a:t>Erick Nevarez – </a:t>
            </a:r>
            <a:r>
              <a:rPr lang="en-US" sz="1600" b="1">
                <a:latin typeface="Poppins Light"/>
                <a:cs typeface="Calibri"/>
              </a:rPr>
              <a:t>Seni</a:t>
            </a:r>
            <a:r>
              <a:rPr lang="en-US" b="1">
                <a:latin typeface="Poppins Light"/>
                <a:cs typeface="Calibri"/>
              </a:rPr>
              <a:t>or</a:t>
            </a:r>
            <a:r>
              <a:rPr lang="en-US">
                <a:latin typeface="Poppins Light"/>
                <a:cs typeface="Calibri"/>
              </a:rPr>
              <a:t>:</a:t>
            </a:r>
          </a:p>
          <a:p>
            <a:endParaRPr lang="en-US">
              <a:latin typeface="Poppins Light"/>
              <a:cs typeface="Calibri"/>
            </a:endParaRPr>
          </a:p>
          <a:p>
            <a:endParaRPr lang="en-US">
              <a:latin typeface="Poppins Light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44E34-921D-835E-E1A2-07082FA3F48D}"/>
              </a:ext>
            </a:extLst>
          </p:cNvPr>
          <p:cNvSpPr txBox="1"/>
          <p:nvPr/>
        </p:nvSpPr>
        <p:spPr>
          <a:xfrm>
            <a:off x="15235516" y="4652681"/>
            <a:ext cx="305248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  <a:hlinkClick r:id="rId3"/>
              </a:rPr>
              <a:t>castilo_a35227@utpb.edu</a:t>
            </a:r>
            <a:endParaRPr lang="en-US" sz="1600">
              <a:cs typeface="Calibri"/>
            </a:endParaRPr>
          </a:p>
          <a:p>
            <a:r>
              <a:rPr lang="en-US" sz="1600">
                <a:cs typeface="Calibri"/>
                <a:hlinkClick r:id="rId4"/>
              </a:rPr>
              <a:t>masonsong_j50042@utpb.edu</a:t>
            </a:r>
            <a:endParaRPr lang="en-US" sz="1600">
              <a:cs typeface="Calibri"/>
            </a:endParaRPr>
          </a:p>
          <a:p>
            <a:r>
              <a:rPr lang="en-US" sz="1600">
                <a:cs typeface="Calibri"/>
                <a:hlinkClick r:id="rId5"/>
              </a:rPr>
              <a:t>nevarez_e97437@utpb.edu</a:t>
            </a:r>
            <a:endParaRPr lang="en-US" sz="1600"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86875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31491" y="1114425"/>
            <a:ext cx="5978142" cy="256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108">
                <a:solidFill>
                  <a:srgbClr val="000000"/>
                </a:solidFill>
                <a:latin typeface="Poppins Medium Bold"/>
                <a:cs typeface="Poppins Medium Bold"/>
              </a:rPr>
              <a:t>App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87241-AA0A-3653-B922-F9C1CB6081B5}"/>
              </a:ext>
            </a:extLst>
          </p:cNvPr>
          <p:cNvSpPr txBox="1"/>
          <p:nvPr/>
        </p:nvSpPr>
        <p:spPr>
          <a:xfrm>
            <a:off x="6315215" y="3575957"/>
            <a:ext cx="11580898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200">
                <a:latin typeface="Poppins Light"/>
                <a:cs typeface="Calibri"/>
              </a:rPr>
              <a:t>Artist Profile Display with their featured works and biography.</a:t>
            </a:r>
          </a:p>
          <a:p>
            <a:pPr marL="685800" indent="-685800">
              <a:buFont typeface="Arial"/>
              <a:buChar char="•"/>
            </a:pPr>
            <a:r>
              <a:rPr lang="en-US" sz="4200">
                <a:latin typeface="Poppins Light"/>
                <a:cs typeface="Calibri"/>
              </a:rPr>
              <a:t>Exhibition and details of the artwork</a:t>
            </a:r>
          </a:p>
          <a:p>
            <a:pPr marL="685800" indent="-685800">
              <a:buFont typeface="Arial"/>
              <a:buChar char="•"/>
            </a:pPr>
            <a:r>
              <a:rPr lang="en-US" sz="4200">
                <a:latin typeface="Poppins Light"/>
                <a:cs typeface="Calibri"/>
              </a:rPr>
              <a:t>Screen Navigation to switch between specific screens</a:t>
            </a:r>
          </a:p>
          <a:p>
            <a:pPr marL="685800" indent="-685800">
              <a:buFont typeface="Arial"/>
              <a:buChar char="•"/>
            </a:pPr>
            <a:r>
              <a:rPr lang="en-US" sz="4200">
                <a:latin typeface="Poppins Light"/>
                <a:cs typeface="Calibri"/>
              </a:rPr>
              <a:t>Dynamic Content Loading with Firebase Storage</a:t>
            </a:r>
          </a:p>
          <a:p>
            <a:pPr marL="685800" indent="-685800">
              <a:buFont typeface="Arial"/>
              <a:buChar char="•"/>
            </a:pPr>
            <a:r>
              <a:rPr lang="en-US" sz="4200">
                <a:latin typeface="Poppins Light"/>
                <a:cs typeface="Calibri"/>
              </a:rPr>
              <a:t>Lots of Error handling</a:t>
            </a:r>
          </a:p>
          <a:p>
            <a:pPr marL="685800" indent="-685800">
              <a:buFont typeface="Arial"/>
              <a:buChar char="•"/>
            </a:pPr>
            <a:r>
              <a:rPr lang="en-US" sz="4200">
                <a:latin typeface="Poppins Light"/>
                <a:cs typeface="Calibri"/>
              </a:rPr>
              <a:t>Minimal Styling to not take away from the artwork</a:t>
            </a:r>
          </a:p>
        </p:txBody>
      </p:sp>
      <p:pic>
        <p:nvPicPr>
          <p:cNvPr id="5" name="Picture 4" descr="A person with his back in pain&#10;&#10;Description automatically generated">
            <a:extLst>
              <a:ext uri="{FF2B5EF4-FFF2-40B4-BE49-F238E27FC236}">
                <a16:creationId xmlns:a16="http://schemas.microsoft.com/office/drawing/2014/main" id="{472A84F0-4BDF-6AE2-B723-C706256B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53" y="4047795"/>
            <a:ext cx="3921019" cy="4812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1123950"/>
            <a:ext cx="6307169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endParaRPr lang="en-US" sz="9600" spc="211">
              <a:solidFill>
                <a:srgbClr val="222222"/>
              </a:solidFill>
              <a:latin typeface="IBM Plex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9286875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11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3214B8-DB9E-6194-A755-97E521CA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502" y="776453"/>
            <a:ext cx="10096651" cy="833995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860438-519D-FF27-84A6-95677F6E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6549" y="1329544"/>
            <a:ext cx="9877096" cy="7470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1AE1E-65A5-D44B-3FF7-326B11384BB5}"/>
              </a:ext>
            </a:extLst>
          </p:cNvPr>
          <p:cNvSpPr txBox="1"/>
          <p:nvPr/>
        </p:nvSpPr>
        <p:spPr>
          <a:xfrm>
            <a:off x="3961087" y="295602"/>
            <a:ext cx="103697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Poppins Medium Bold"/>
                <a:cs typeface="Calibri"/>
              </a:rPr>
              <a:t>Talking to Firebase Storage</a:t>
            </a:r>
          </a:p>
        </p:txBody>
      </p:sp>
    </p:spTree>
    <p:extLst>
      <p:ext uri="{BB962C8B-B14F-4D97-AF65-F5344CB8AC3E}">
        <p14:creationId xmlns:p14="http://schemas.microsoft.com/office/powerpoint/2010/main" val="221994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1123950"/>
            <a:ext cx="6307169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endParaRPr lang="en-US" sz="9600" spc="211">
              <a:solidFill>
                <a:srgbClr val="222222"/>
              </a:solidFill>
              <a:latin typeface="IBM Plex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9286875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08</a:t>
            </a:r>
          </a:p>
        </p:txBody>
      </p:sp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D05E10-5389-10EC-5128-983AA988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111" y="-465083"/>
            <a:ext cx="10572119" cy="10744200"/>
          </a:xfrm>
          <a:prstGeom prst="rect">
            <a:avLst/>
          </a:prstGeom>
        </p:spPr>
      </p:pic>
      <p:pic>
        <p:nvPicPr>
          <p:cNvPr id="20" name="Picture 19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AF74745-D38F-6201-34F8-5EB84BF4B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39" y="1653990"/>
            <a:ext cx="9754913" cy="6525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1123950"/>
            <a:ext cx="6307169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endParaRPr lang="en-US" sz="9600" spc="211">
              <a:solidFill>
                <a:srgbClr val="222222"/>
              </a:solidFill>
              <a:latin typeface="IBM Plex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9286875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13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8A82A1-DAA1-4C0A-B6E6-58219EB0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151" y="-90652"/>
            <a:ext cx="10751612" cy="1046830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70D79C5-6A6D-420A-BDBE-FDE9A8A55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015" y="283779"/>
            <a:ext cx="9535891" cy="89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8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1123950"/>
            <a:ext cx="6307169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endParaRPr lang="en-US" sz="9600" spc="211">
              <a:solidFill>
                <a:srgbClr val="222222"/>
              </a:solidFill>
              <a:latin typeface="IBM Plex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9286875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14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B6F8964-07B3-DD96-F19F-7238EA1B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61" y="-425670"/>
            <a:ext cx="12924879" cy="111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6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4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45468" y="9434265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spc="96">
                <a:solidFill>
                  <a:srgbClr val="F9FFED"/>
                </a:solidFill>
                <a:latin typeface="IBM Plex Sans"/>
              </a:rPr>
              <a:t>Page / 09</a:t>
            </a:r>
          </a:p>
        </p:txBody>
      </p:sp>
      <p:pic>
        <p:nvPicPr>
          <p:cNvPr id="2" name="Picture 1" descr="A building with many plastic chairs on the side&#10;&#10;Description automatically generated">
            <a:extLst>
              <a:ext uri="{FF2B5EF4-FFF2-40B4-BE49-F238E27FC236}">
                <a16:creationId xmlns:a16="http://schemas.microsoft.com/office/drawing/2014/main" id="{CDB46B70-F789-98EC-4815-444ECEA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5"/>
            <a:ext cx="15391086" cy="10276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5182860" y="6155846"/>
            <a:ext cx="11387209" cy="162544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429"/>
              </a:lnSpc>
            </a:pPr>
            <a:r>
              <a:rPr lang="en-US" sz="11250" spc="135">
                <a:solidFill>
                  <a:srgbClr val="F9FFED"/>
                </a:solidFill>
                <a:latin typeface="Poppins Medium Bold"/>
                <a:cs typeface="Poppins Medium Bold"/>
              </a:rPr>
              <a:t>PROJECT DEMO</a:t>
            </a:r>
          </a:p>
        </p:txBody>
      </p:sp>
      <p:pic>
        <p:nvPicPr>
          <p:cNvPr id="3" name="Picture 2" descr="A stack of playing cards&#10;&#10;Description automatically generated">
            <a:extLst>
              <a:ext uri="{FF2B5EF4-FFF2-40B4-BE49-F238E27FC236}">
                <a16:creationId xmlns:a16="http://schemas.microsoft.com/office/drawing/2014/main" id="{FB606BB1-E30E-B157-9252-4BD5295C9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724" y="916757"/>
            <a:ext cx="6779173" cy="3822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A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329" y="366300"/>
            <a:ext cx="18231966" cy="3707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78"/>
              </a:lnSpc>
            </a:pPr>
            <a:r>
              <a:rPr lang="en-US" sz="12950" spc="285">
                <a:solidFill>
                  <a:srgbClr val="000000"/>
                </a:solidFill>
                <a:latin typeface="Poppins Medium Bold"/>
                <a:cs typeface="Poppins Medium Bold"/>
              </a:rPr>
              <a:t>Programming Issues</a:t>
            </a:r>
            <a:endParaRPr lang="en-US">
              <a:latin typeface="Poppins Medium Bold"/>
              <a:cs typeface="Poppins Mediu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85163" y="2625567"/>
            <a:ext cx="9927552" cy="654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Poppins Light"/>
                <a:cs typeface="Poppins Light"/>
              </a:rPr>
              <a:t>Setting up Firebase Storage</a:t>
            </a:r>
            <a:endParaRPr lang="en-US">
              <a:latin typeface="Poppins Light"/>
              <a:cs typeface="Poppins Light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Poppins Light"/>
                <a:cs typeface="Poppins Light"/>
              </a:rPr>
              <a:t>Working through JSON parsing</a:t>
            </a: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Poppins Light"/>
                <a:cs typeface="Poppins Light"/>
              </a:rPr>
              <a:t>Working through the JSON to get URLs from Firebase Storage</a:t>
            </a: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Poppins Light"/>
                <a:cs typeface="Poppins Light"/>
              </a:rPr>
              <a:t>Computer Capabilities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434265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16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4BBE118-E7D1-4EDE-51D6-25D008D1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94634"/>
            <a:ext cx="6999890" cy="57158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0801" y="0"/>
            <a:ext cx="10157199" cy="10287000"/>
            <a:chOff x="0" y="0"/>
            <a:chExt cx="7016876" cy="7106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16876" cy="7106546"/>
            </a:xfrm>
            <a:custGeom>
              <a:avLst/>
              <a:gdLst/>
              <a:ahLst/>
              <a:cxnLst/>
              <a:rect l="l" t="t" r="r" b="b"/>
              <a:pathLst>
                <a:path w="7016876" h="7106546">
                  <a:moveTo>
                    <a:pt x="0" y="0"/>
                  </a:moveTo>
                  <a:lnTo>
                    <a:pt x="7016876" y="0"/>
                  </a:lnTo>
                  <a:lnTo>
                    <a:pt x="7016876" y="7106546"/>
                  </a:lnTo>
                  <a:lnTo>
                    <a:pt x="0" y="7106546"/>
                  </a:lnTo>
                  <a:close/>
                </a:path>
              </a:pathLst>
            </a:custGeom>
            <a:solidFill>
              <a:srgbClr val="45516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9286875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17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883" y="2732453"/>
            <a:ext cx="6836212" cy="5738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Poppins Light"/>
                <a:cs typeface="Poppins Medium Bold"/>
              </a:rPr>
              <a:t>Developing an admin companion app so that art galleries can directly update and manage app content</a:t>
            </a:r>
            <a:endParaRPr lang="en-US" sz="3600">
              <a:solidFill>
                <a:srgbClr val="000000"/>
              </a:solidFill>
              <a:latin typeface="Poppins Light"/>
              <a:cs typeface="Poppins Medium Bold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latin typeface="Poppins Light"/>
                <a:cs typeface="Poppins Medium Bold"/>
              </a:rPr>
              <a:t>App Features – Search, Dynamic Location,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75" y="570803"/>
            <a:ext cx="8049398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6600" spc="108">
                <a:solidFill>
                  <a:srgbClr val="000000"/>
                </a:solidFill>
                <a:latin typeface="Poppins Medium Bold"/>
                <a:cs typeface="Poppins Medium Bold"/>
              </a:rPr>
              <a:t>The Future</a:t>
            </a:r>
            <a:endParaRPr lang="en-US">
              <a:latin typeface="Poppins Medium Bold"/>
              <a:cs typeface="Poppins Medium Bold"/>
            </a:endParaRP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BBB17570-9C35-FEE6-2358-76321CDEF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548" y="165835"/>
            <a:ext cx="4745436" cy="99553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93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0197" y="539204"/>
            <a:ext cx="11267606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err="1">
                <a:solidFill>
                  <a:srgbClr val="000000"/>
                </a:solidFill>
                <a:latin typeface="Poppins Medium Bold"/>
                <a:cs typeface="Poppins Light"/>
              </a:rPr>
              <a:t>Mellifloo</a:t>
            </a:r>
            <a:endParaRPr lang="en-US" err="1">
              <a:latin typeface="Poppins Medium Bold"/>
              <a:cs typeface="Poppins Light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58C569D0-FE65-284E-C354-4BEE68607EF1}"/>
              </a:ext>
            </a:extLst>
          </p:cNvPr>
          <p:cNvSpPr/>
          <p:nvPr/>
        </p:nvSpPr>
        <p:spPr>
          <a:xfrm>
            <a:off x="313919" y="2663162"/>
            <a:ext cx="5708146" cy="5427901"/>
          </a:xfrm>
          <a:custGeom>
            <a:avLst/>
            <a:gdLst/>
            <a:ahLst/>
            <a:cxnLst/>
            <a:rect l="l" t="t" r="r" b="b"/>
            <a:pathLst>
              <a:path w="5708146" h="5427901">
                <a:moveTo>
                  <a:pt x="0" y="0"/>
                </a:moveTo>
                <a:lnTo>
                  <a:pt x="5708146" y="0"/>
                </a:lnTo>
                <a:lnTo>
                  <a:pt x="5708146" y="5427902"/>
                </a:lnTo>
                <a:lnTo>
                  <a:pt x="0" y="5427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06435-1157-A0E8-B598-AD44ADD08C06}"/>
              </a:ext>
            </a:extLst>
          </p:cNvPr>
          <p:cNvSpPr txBox="1"/>
          <p:nvPr/>
        </p:nvSpPr>
        <p:spPr>
          <a:xfrm>
            <a:off x="8257189" y="2956033"/>
            <a:ext cx="832025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>
                <a:latin typeface="Poppins Light"/>
                <a:cs typeface="Calibri"/>
              </a:rPr>
              <a:t>Thank you for your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7F28B-2049-2638-738A-118CB2EE60C6}"/>
              </a:ext>
            </a:extLst>
          </p:cNvPr>
          <p:cNvSpPr txBox="1"/>
          <p:nvPr/>
        </p:nvSpPr>
        <p:spPr>
          <a:xfrm>
            <a:off x="8257189" y="6010602"/>
            <a:ext cx="853702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>
                <a:latin typeface="Poppins Light"/>
                <a:cs typeface="Calibri"/>
              </a:rPr>
              <a:t>Questions or comments?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341237"/>
            <a:ext cx="10113900" cy="291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6"/>
              </a:lnSpc>
            </a:pPr>
            <a:r>
              <a:rPr lang="en-US" sz="10400" spc="-416">
                <a:solidFill>
                  <a:srgbClr val="222222"/>
                </a:solidFill>
                <a:latin typeface="Poppins Medium Bold"/>
                <a:cs typeface="Poppins Medium Bold"/>
              </a:rPr>
              <a:t>Art Gallery</a:t>
            </a:r>
            <a:endParaRPr lang="en-US">
              <a:latin typeface="Poppins Medium Bold"/>
              <a:cs typeface="Poppins Medium Bold"/>
            </a:endParaRPr>
          </a:p>
          <a:p>
            <a:pPr>
              <a:lnSpc>
                <a:spcPts val="11336"/>
              </a:lnSpc>
            </a:pPr>
            <a:r>
              <a:rPr lang="en-US" sz="10400" spc="-416">
                <a:solidFill>
                  <a:srgbClr val="222222"/>
                </a:solidFill>
                <a:latin typeface="Poppins Medium Bold"/>
                <a:cs typeface="Poppins Medium Bold"/>
              </a:rPr>
              <a:t>App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32920" y="1036768"/>
            <a:ext cx="9084333" cy="655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4000" b="1" spc="-48">
                <a:solidFill>
                  <a:srgbClr val="222222"/>
                </a:solidFill>
                <a:latin typeface="Poppins Light"/>
                <a:cs typeface="Poppins Light"/>
              </a:rPr>
              <a:t>What Does It Do?</a:t>
            </a:r>
          </a:p>
          <a:p>
            <a:pPr marL="342900" indent="-342900">
              <a:lnSpc>
                <a:spcPts val="4320"/>
              </a:lnSpc>
              <a:buFont typeface="Arial"/>
              <a:buChar char="•"/>
            </a:pPr>
            <a:r>
              <a:rPr lang="en-US" sz="3600" spc="-48">
                <a:solidFill>
                  <a:srgbClr val="222222"/>
                </a:solidFill>
                <a:latin typeface="Poppins Light"/>
                <a:cs typeface="Poppins Light"/>
              </a:rPr>
              <a:t>Provides access to artwork, exhibition, artist information and Art Gallery information</a:t>
            </a:r>
          </a:p>
          <a:p>
            <a:pPr marL="342900" indent="-342900">
              <a:lnSpc>
                <a:spcPts val="4320"/>
              </a:lnSpc>
              <a:buFont typeface="Arial"/>
              <a:buChar char="•"/>
            </a:pPr>
            <a:r>
              <a:rPr lang="en-US" sz="3600" spc="-48">
                <a:solidFill>
                  <a:srgbClr val="222222"/>
                </a:solidFill>
                <a:latin typeface="Poppins Light"/>
                <a:cs typeface="Poppins Light"/>
              </a:rPr>
              <a:t>Enables users to interact with the artworks</a:t>
            </a:r>
            <a:endParaRPr lang="en-US" sz="3600">
              <a:solidFill>
                <a:srgbClr val="000000"/>
              </a:solidFill>
              <a:latin typeface="Poppins Light"/>
              <a:cs typeface="Poppins Light"/>
            </a:endParaRPr>
          </a:p>
          <a:p>
            <a:pPr marL="342900" indent="-342900">
              <a:lnSpc>
                <a:spcPts val="4320"/>
              </a:lnSpc>
              <a:buFont typeface="Arial"/>
              <a:buChar char="•"/>
            </a:pPr>
            <a:r>
              <a:rPr lang="en-US" sz="3600" spc="-48">
                <a:solidFill>
                  <a:srgbClr val="222222"/>
                </a:solidFill>
                <a:latin typeface="Poppins Light"/>
                <a:cs typeface="Poppins Light"/>
              </a:rPr>
              <a:t>Support a virtual tour feature</a:t>
            </a:r>
          </a:p>
          <a:p>
            <a:pPr>
              <a:lnSpc>
                <a:spcPts val="4320"/>
              </a:lnSpc>
            </a:pPr>
            <a:r>
              <a:rPr lang="en-US" sz="4000" b="1" spc="-48">
                <a:solidFill>
                  <a:srgbClr val="222222"/>
                </a:solidFill>
                <a:latin typeface="Poppins Light"/>
                <a:cs typeface="Calibri"/>
              </a:rPr>
              <a:t>Who Is It For?</a:t>
            </a:r>
          </a:p>
          <a:p>
            <a:pPr marL="457200" indent="-457200">
              <a:lnSpc>
                <a:spcPts val="4320"/>
              </a:lnSpc>
              <a:buFont typeface="Arial"/>
              <a:buChar char="•"/>
            </a:pPr>
            <a:r>
              <a:rPr lang="en-US" sz="3600" spc="-48">
                <a:solidFill>
                  <a:srgbClr val="222222"/>
                </a:solidFill>
                <a:latin typeface="Poppins Light"/>
                <a:cs typeface="Calibri"/>
              </a:rPr>
              <a:t>Art enthusiasts</a:t>
            </a:r>
          </a:p>
          <a:p>
            <a:pPr marL="457200" indent="-457200">
              <a:lnSpc>
                <a:spcPts val="4320"/>
              </a:lnSpc>
              <a:buFont typeface="Arial"/>
              <a:buChar char="•"/>
            </a:pPr>
            <a:r>
              <a:rPr lang="en-US" sz="3600" spc="-48">
                <a:solidFill>
                  <a:srgbClr val="222222"/>
                </a:solidFill>
                <a:latin typeface="Poppins Light"/>
                <a:cs typeface="Calibri"/>
              </a:rPr>
              <a:t>Museum visitors</a:t>
            </a:r>
          </a:p>
          <a:p>
            <a:pPr marL="457200" indent="-457200">
              <a:lnSpc>
                <a:spcPts val="4320"/>
              </a:lnSpc>
              <a:buFont typeface="Arial"/>
              <a:buChar char="•"/>
            </a:pPr>
            <a:r>
              <a:rPr lang="en-US" sz="3600" spc="-48">
                <a:solidFill>
                  <a:srgbClr val="222222"/>
                </a:solidFill>
                <a:latin typeface="Poppins Light"/>
                <a:cs typeface="Calibri"/>
              </a:rPr>
              <a:t>Museum Directors</a:t>
            </a:r>
          </a:p>
          <a:p>
            <a:pPr>
              <a:lnSpc>
                <a:spcPts val="4320"/>
              </a:lnSpc>
            </a:pPr>
            <a:endParaRPr lang="en-US" sz="2400" spc="-48">
              <a:solidFill>
                <a:srgbClr val="222222"/>
              </a:solidFill>
              <a:latin typeface="IBM Plex Sans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16610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02</a:t>
            </a:r>
          </a:p>
        </p:txBody>
      </p:sp>
      <p:pic>
        <p:nvPicPr>
          <p:cNvPr id="6" name="Picture 5" descr="A painting of legs in boots&#10;&#10;Description automatically generated">
            <a:extLst>
              <a:ext uri="{FF2B5EF4-FFF2-40B4-BE49-F238E27FC236}">
                <a16:creationId xmlns:a16="http://schemas.microsoft.com/office/drawing/2014/main" id="{EB10E0A7-78C7-8599-6008-AB74F04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29" y="1308538"/>
            <a:ext cx="3819055" cy="47335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87" t="-96150" r="-1706" b="-8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7014" y="1949153"/>
            <a:ext cx="8817104" cy="31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0"/>
              </a:lnSpc>
            </a:pPr>
            <a:r>
              <a:rPr lang="en-US" sz="8000">
                <a:solidFill>
                  <a:srgbClr val="222222"/>
                </a:solidFill>
                <a:latin typeface="Poppins Medium Bold"/>
                <a:cs typeface="Poppins Medium Bold"/>
              </a:rPr>
              <a:t>What Problems Do We Solve?</a:t>
            </a:r>
            <a:r>
              <a:rPr lang="en-US" sz="8000">
                <a:solidFill>
                  <a:srgbClr val="222222"/>
                </a:solidFill>
                <a:latin typeface="IBM Plex Sans"/>
              </a:rPr>
              <a:t> </a:t>
            </a:r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145468" y="816610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spc="96">
                <a:solidFill>
                  <a:srgbClr val="000000"/>
                </a:solidFill>
                <a:latin typeface="IBM Plex Sans"/>
              </a:rPr>
              <a:t>Page / 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CBCAD-7C42-32C5-3BED-190FF99EA63F}"/>
              </a:ext>
            </a:extLst>
          </p:cNvPr>
          <p:cNvSpPr txBox="1"/>
          <p:nvPr/>
        </p:nvSpPr>
        <p:spPr>
          <a:xfrm>
            <a:off x="1885253" y="4887818"/>
            <a:ext cx="14537206" cy="5142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800" b="1">
                <a:latin typeface="Poppins Light"/>
                <a:cs typeface="Calibri"/>
              </a:rPr>
              <a:t>Exposure</a:t>
            </a:r>
            <a:r>
              <a:rPr lang="en-US" sz="2800">
                <a:latin typeface="Poppins Light"/>
                <a:cs typeface="Calibri"/>
              </a:rPr>
              <a:t>: </a:t>
            </a:r>
            <a:r>
              <a:rPr lang="en-US" sz="2800">
                <a:solidFill>
                  <a:srgbClr val="374151"/>
                </a:solidFill>
                <a:latin typeface="Poppins Light"/>
                <a:cs typeface="Calibri"/>
              </a:rPr>
              <a:t>for Art Galleries to provide a platform to showcase their work to a broader audience, helping them gain visibility and recognition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800" b="1">
                <a:latin typeface="Poppins Light"/>
                <a:cs typeface="Calibri"/>
              </a:rPr>
              <a:t>Event Organization and Information</a:t>
            </a:r>
            <a:r>
              <a:rPr lang="en-US" sz="2800">
                <a:latin typeface="Poppins Light"/>
                <a:cs typeface="Calibri"/>
              </a:rPr>
              <a:t>: </a:t>
            </a:r>
            <a:r>
              <a:rPr lang="en-US" sz="2800">
                <a:solidFill>
                  <a:srgbClr val="374151"/>
                </a:solidFill>
                <a:latin typeface="Poppins Light"/>
                <a:cs typeface="Calibri"/>
              </a:rPr>
              <a:t>it includes an exhibition feature, providing information about upcoming exhibitions, and participating artists, etc.</a:t>
            </a:r>
            <a:endParaRPr lang="en-US" sz="2800">
              <a:latin typeface="Poppins Light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800" b="1">
                <a:latin typeface="Poppins Light"/>
                <a:cs typeface="Calibri"/>
              </a:rPr>
              <a:t>Educational Resource</a:t>
            </a:r>
            <a:r>
              <a:rPr lang="en-US" sz="2800">
                <a:latin typeface="Poppins Light"/>
                <a:cs typeface="Calibri"/>
              </a:rPr>
              <a:t>: </a:t>
            </a:r>
            <a:r>
              <a:rPr lang="en-US" sz="2800">
                <a:solidFill>
                  <a:srgbClr val="374151"/>
                </a:solidFill>
                <a:latin typeface="Poppins Light"/>
                <a:cs typeface="Calibri"/>
              </a:rPr>
              <a:t>serve as an educational resource, offering information about different art styles, techniques, and histories of artists or art movements.</a:t>
            </a:r>
            <a:endParaRPr lang="en-US" sz="2800">
              <a:latin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4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570262" y="8032425"/>
            <a:ext cx="3573738" cy="941770"/>
            <a:chOff x="0" y="0"/>
            <a:chExt cx="5654544" cy="14901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54544" cy="1490114"/>
            </a:xfrm>
            <a:custGeom>
              <a:avLst/>
              <a:gdLst/>
              <a:ahLst/>
              <a:cxnLst/>
              <a:rect l="l" t="t" r="r" b="b"/>
              <a:pathLst>
                <a:path w="5654544" h="1490114">
                  <a:moveTo>
                    <a:pt x="0" y="0"/>
                  </a:moveTo>
                  <a:lnTo>
                    <a:pt x="5654544" y="0"/>
                  </a:lnTo>
                  <a:lnTo>
                    <a:pt x="5654544" y="1490114"/>
                  </a:lnTo>
                  <a:lnTo>
                    <a:pt x="0" y="1490114"/>
                  </a:lnTo>
                  <a:close/>
                </a:path>
              </a:pathLst>
            </a:custGeom>
            <a:solidFill>
              <a:srgbClr val="816F4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710676" y="6131163"/>
            <a:ext cx="3573738" cy="941770"/>
            <a:chOff x="0" y="0"/>
            <a:chExt cx="5654544" cy="14901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54544" cy="1490114"/>
            </a:xfrm>
            <a:custGeom>
              <a:avLst/>
              <a:gdLst/>
              <a:ahLst/>
              <a:cxnLst/>
              <a:rect l="l" t="t" r="r" b="b"/>
              <a:pathLst>
                <a:path w="5654544" h="1490114">
                  <a:moveTo>
                    <a:pt x="0" y="0"/>
                  </a:moveTo>
                  <a:lnTo>
                    <a:pt x="5654544" y="0"/>
                  </a:lnTo>
                  <a:lnTo>
                    <a:pt x="5654544" y="1490114"/>
                  </a:lnTo>
                  <a:lnTo>
                    <a:pt x="0" y="1490114"/>
                  </a:lnTo>
                  <a:close/>
                </a:path>
              </a:pathLst>
            </a:custGeom>
            <a:solidFill>
              <a:srgbClr val="816F4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685562" y="8316530"/>
            <a:ext cx="3573738" cy="941770"/>
            <a:chOff x="0" y="0"/>
            <a:chExt cx="5654544" cy="14901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54544" cy="1490114"/>
            </a:xfrm>
            <a:custGeom>
              <a:avLst/>
              <a:gdLst/>
              <a:ahLst/>
              <a:cxnLst/>
              <a:rect l="l" t="t" r="r" b="b"/>
              <a:pathLst>
                <a:path w="5654544" h="1490114">
                  <a:moveTo>
                    <a:pt x="0" y="0"/>
                  </a:moveTo>
                  <a:lnTo>
                    <a:pt x="5654544" y="0"/>
                  </a:lnTo>
                  <a:lnTo>
                    <a:pt x="5654544" y="1490114"/>
                  </a:lnTo>
                  <a:lnTo>
                    <a:pt x="0" y="1490114"/>
                  </a:lnTo>
                  <a:close/>
                </a:path>
              </a:pathLst>
            </a:custGeom>
            <a:solidFill>
              <a:srgbClr val="816F4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81710" y="329482"/>
            <a:ext cx="1035452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70"/>
              </a:lnSpc>
            </a:pPr>
            <a:r>
              <a:rPr lang="en-US" sz="8000" spc="217">
                <a:solidFill>
                  <a:srgbClr val="F3EAC0"/>
                </a:solidFill>
                <a:latin typeface="Poppins Medium Bold"/>
                <a:cs typeface="Poppins Medium Bold"/>
              </a:rPr>
              <a:t>THE COMPETITION</a:t>
            </a:r>
            <a:endParaRPr lang="en-US" sz="8000">
              <a:latin typeface="Poppins Medium Bold"/>
              <a:cs typeface="Poppins Medium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66518" y="8556051"/>
            <a:ext cx="2811825" cy="23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1700">
                <a:solidFill>
                  <a:srgbClr val="FFFFFF"/>
                </a:solidFill>
                <a:latin typeface="Poppins Medium Bold"/>
              </a:rPr>
              <a:t>SDMA</a:t>
            </a:r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066518" y="8881568"/>
            <a:ext cx="281182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3"/>
              </a:lnSpc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  <a:hlinkClick r:id="rId2"/>
              </a:rPr>
              <a:t>SDMA | San Diego Museum of Art (sdmart.org)</a:t>
            </a:r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951218" y="8271946"/>
            <a:ext cx="2811825" cy="23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1700">
                <a:solidFill>
                  <a:srgbClr val="FFFFFF"/>
                </a:solidFill>
                <a:latin typeface="Poppins Medium Bold"/>
              </a:rPr>
              <a:t>MOMA</a:t>
            </a:r>
            <a:endParaRPr lang="en-US" sz="1700">
              <a:solidFill>
                <a:srgbClr val="FFFFFF"/>
              </a:solidFill>
              <a:latin typeface="Poppins Medium Bold"/>
              <a:cs typeface="Poppins Medium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091633" y="6370683"/>
            <a:ext cx="2811825" cy="23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1700" err="1">
                <a:solidFill>
                  <a:srgbClr val="FFFFFF"/>
                </a:solidFill>
                <a:latin typeface="Poppins Medium Bold"/>
              </a:rPr>
              <a:t>Gagosian</a:t>
            </a:r>
            <a:endParaRPr lang="en-US" err="1"/>
          </a:p>
        </p:txBody>
      </p:sp>
      <p:sp>
        <p:nvSpPr>
          <p:cNvPr id="19" name="TextBox 19"/>
          <p:cNvSpPr txBox="1"/>
          <p:nvPr/>
        </p:nvSpPr>
        <p:spPr>
          <a:xfrm>
            <a:off x="5951218" y="8597463"/>
            <a:ext cx="2811825" cy="21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3"/>
              </a:lnSpc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  <a:hlinkClick r:id="rId3"/>
              </a:rPr>
              <a:t>MoMA</a:t>
            </a:r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080753" y="6696201"/>
            <a:ext cx="2811825" cy="21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3"/>
              </a:lnSpc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  <a:hlinkClick r:id="rId4"/>
              </a:rPr>
              <a:t>Gagosian</a:t>
            </a:r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9424740"/>
            <a:ext cx="3997064" cy="21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F9FFED"/>
                </a:solidFill>
                <a:latin typeface="Poppins Light"/>
              </a:rPr>
              <a:t>Page / 04</a:t>
            </a:r>
          </a:p>
        </p:txBody>
      </p:sp>
      <p:pic>
        <p:nvPicPr>
          <p:cNvPr id="23" name="Picture 22" descr="A collage of images of people and art&#10;&#10;Description automatically generated">
            <a:extLst>
              <a:ext uri="{FF2B5EF4-FFF2-40B4-BE49-F238E27FC236}">
                <a16:creationId xmlns:a16="http://schemas.microsoft.com/office/drawing/2014/main" id="{99B2A0E1-5EB0-408B-6A07-05ED50075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962" y="2445204"/>
            <a:ext cx="3588203" cy="5600700"/>
          </a:xfrm>
          <a:prstGeom prst="rect">
            <a:avLst/>
          </a:prstGeom>
        </p:spPr>
      </p:pic>
      <p:pic>
        <p:nvPicPr>
          <p:cNvPr id="24" name="Picture 23" descr="A screenshot of a website&#10;&#10;Description automatically generated">
            <a:extLst>
              <a:ext uri="{FF2B5EF4-FFF2-40B4-BE49-F238E27FC236}">
                <a16:creationId xmlns:a16="http://schemas.microsoft.com/office/drawing/2014/main" id="{C9CA2290-24E2-3FD5-E96D-6B1CFCED5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305" y="547006"/>
            <a:ext cx="3562264" cy="5600701"/>
          </a:xfrm>
          <a:prstGeom prst="rect">
            <a:avLst/>
          </a:prstGeom>
        </p:spPr>
      </p:pic>
      <p:pic>
        <p:nvPicPr>
          <p:cNvPr id="25" name="Picture 24" descr="A person in a white shirt&#10;&#10;Description automatically generated">
            <a:extLst>
              <a:ext uri="{FF2B5EF4-FFF2-40B4-BE49-F238E27FC236}">
                <a16:creationId xmlns:a16="http://schemas.microsoft.com/office/drawing/2014/main" id="{62B6380D-8B79-EE3A-51DF-AC4C91FDE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1525" y="2730954"/>
            <a:ext cx="3580004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962" y="-122116"/>
            <a:ext cx="11122277" cy="3232876"/>
            <a:chOff x="0" y="0"/>
            <a:chExt cx="14829703" cy="4310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656" b="40656"/>
            <a:stretch>
              <a:fillRect/>
            </a:stretch>
          </p:blipFill>
          <p:spPr>
            <a:xfrm>
              <a:off x="0" y="0"/>
              <a:ext cx="14829703" cy="431050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384487" y="3284946"/>
            <a:ext cx="9280800" cy="407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40"/>
              </a:lnSpc>
            </a:pPr>
            <a:r>
              <a:rPr lang="en-US" sz="8800" spc="263">
                <a:solidFill>
                  <a:srgbClr val="F3EAC0"/>
                </a:solidFill>
                <a:latin typeface="Poppins Medium Bold"/>
                <a:cs typeface="Poppins Medium Bold"/>
              </a:rPr>
              <a:t>Innovation Relative to Competitors</a:t>
            </a:r>
            <a:endParaRPr lang="en-US" sz="8800">
              <a:latin typeface="Poppins Medium Bold"/>
              <a:cs typeface="Poppins Medium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434265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F9FFED"/>
                </a:solidFill>
                <a:latin typeface="IBM Plex Sans"/>
              </a:rPr>
              <a:t>Page / 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21F71-BB69-26E3-25B1-3C04AEC2A51F}"/>
              </a:ext>
            </a:extLst>
          </p:cNvPr>
          <p:cNvSpPr txBox="1"/>
          <p:nvPr/>
        </p:nvSpPr>
        <p:spPr>
          <a:xfrm>
            <a:off x="8006222" y="2868741"/>
            <a:ext cx="10158512" cy="76531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/>
            </a:pPr>
            <a:endParaRPr lang="en-US">
              <a:solidFill>
                <a:schemeClr val="bg2">
                  <a:lumMod val="90000"/>
                </a:schemeClr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600" b="1">
                <a:solidFill>
                  <a:schemeClr val="bg2">
                    <a:lumMod val="90000"/>
                  </a:schemeClr>
                </a:solidFill>
                <a:latin typeface="Poppins Light"/>
                <a:ea typeface="+mn-lt"/>
                <a:cs typeface="+mn-lt"/>
              </a:rPr>
              <a:t>Minimalist and Clean Aesthetics:</a:t>
            </a:r>
            <a:r>
              <a:rPr lang="en-US" sz="2600">
                <a:solidFill>
                  <a:schemeClr val="bg2">
                    <a:lumMod val="90000"/>
                  </a:schemeClr>
                </a:solidFill>
                <a:latin typeface="Poppins Light"/>
                <a:ea typeface="+mn-lt"/>
                <a:cs typeface="+mn-lt"/>
              </a:rPr>
              <a:t> The aesthetic choices in the app’s design, such as a minimalist interface that reduces clutter, focuses on high-quality visuals, and uses a color scheme that complements the museum's artwork and architecture.</a:t>
            </a:r>
            <a:endParaRPr lang="en-US" sz="2600">
              <a:solidFill>
                <a:schemeClr val="bg2">
                  <a:lumMod val="90000"/>
                </a:schemeClr>
              </a:solidFill>
              <a:latin typeface="Poppins Light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600" b="1">
                <a:solidFill>
                  <a:schemeClr val="bg2">
                    <a:lumMod val="90000"/>
                  </a:schemeClr>
                </a:solidFill>
                <a:latin typeface="Poppins Light"/>
                <a:ea typeface="+mn-lt"/>
                <a:cs typeface="+mn-lt"/>
              </a:rPr>
              <a:t>Immersive Content Presentation:</a:t>
            </a:r>
            <a:r>
              <a:rPr lang="en-US" sz="2600">
                <a:solidFill>
                  <a:schemeClr val="bg2">
                    <a:lumMod val="90000"/>
                  </a:schemeClr>
                </a:solidFill>
                <a:latin typeface="Poppins Light"/>
                <a:ea typeface="+mn-lt"/>
                <a:cs typeface="+mn-lt"/>
              </a:rPr>
              <a:t> The app presents content in an immersive and appealing way to users such as high-quality image galleries and exhibitions.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600" b="1">
                <a:solidFill>
                  <a:schemeClr val="bg2">
                    <a:lumMod val="90000"/>
                  </a:schemeClr>
                </a:solidFill>
                <a:latin typeface="Poppins Light"/>
                <a:cs typeface="Calibri"/>
              </a:rPr>
              <a:t>Offline Access:</a:t>
            </a:r>
            <a:r>
              <a:rPr lang="en-US" sz="2600">
                <a:solidFill>
                  <a:schemeClr val="bg2">
                    <a:lumMod val="90000"/>
                  </a:schemeClr>
                </a:solidFill>
                <a:latin typeface="Poppins Light"/>
                <a:cs typeface="Calibri"/>
              </a:rPr>
              <a:t> Providing comprehensive offline access to map, and educational content can be a significant advantage for visitors with limited internet access during their visit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6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2778" y="9414826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F9FFED"/>
                </a:solidFill>
                <a:latin typeface="IBM Plex Sans"/>
              </a:rPr>
              <a:t>Page / 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16368" y="838279"/>
            <a:ext cx="14338919" cy="125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8"/>
              </a:lnSpc>
            </a:pPr>
            <a:r>
              <a:rPr lang="en-US" sz="10400" spc="228">
                <a:solidFill>
                  <a:srgbClr val="F9FFED"/>
                </a:solidFill>
                <a:latin typeface="IBM Plex Sans"/>
              </a:rPr>
              <a:t>Screens</a:t>
            </a:r>
            <a:endParaRPr lang="en-US"/>
          </a:p>
        </p:txBody>
      </p:sp>
      <p:pic>
        <p:nvPicPr>
          <p:cNvPr id="3" name="Picture 2" descr="A cell phone with a picture of a towel&#10;&#10;Description automatically generated">
            <a:extLst>
              <a:ext uri="{FF2B5EF4-FFF2-40B4-BE49-F238E27FC236}">
                <a16:creationId xmlns:a16="http://schemas.microsoft.com/office/drawing/2014/main" id="{9A54F9E6-E9A6-E337-8DB0-D5F56C340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409" y="2473036"/>
            <a:ext cx="2871130" cy="6172200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DB9D6846-16FD-9A19-4F47-F2A5DE75D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618" y="2537250"/>
            <a:ext cx="2811459" cy="6172200"/>
          </a:xfrm>
          <a:prstGeom prst="rect">
            <a:avLst/>
          </a:prstGeom>
        </p:spPr>
      </p:pic>
      <p:pic>
        <p:nvPicPr>
          <p:cNvPr id="5" name="Picture 4" descr="A close-up of a cell phone&#10;&#10;Description automatically generated">
            <a:extLst>
              <a:ext uri="{FF2B5EF4-FFF2-40B4-BE49-F238E27FC236}">
                <a16:creationId xmlns:a16="http://schemas.microsoft.com/office/drawing/2014/main" id="{B34FC498-BE9D-DB4D-B128-7A5D96797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9786" y="2473036"/>
            <a:ext cx="2782549" cy="617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21BD1-D291-482E-9688-87A2E3E20E3B}"/>
              </a:ext>
            </a:extLst>
          </p:cNvPr>
          <p:cNvSpPr txBox="1"/>
          <p:nvPr/>
        </p:nvSpPr>
        <p:spPr>
          <a:xfrm>
            <a:off x="2501115" y="2205733"/>
            <a:ext cx="2597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>
                <a:cs typeface="Calibri"/>
              </a:rPr>
              <a:t>Logo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674AA-EA87-400E-A1D6-E8BBF826D685}"/>
              </a:ext>
            </a:extLst>
          </p:cNvPr>
          <p:cNvSpPr txBox="1"/>
          <p:nvPr/>
        </p:nvSpPr>
        <p:spPr>
          <a:xfrm>
            <a:off x="7445552" y="2167204"/>
            <a:ext cx="2597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2)   Home Screen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CEB98-EF30-D4D3-9F09-3954E43FCD22}"/>
              </a:ext>
            </a:extLst>
          </p:cNvPr>
          <p:cNvSpPr txBox="1"/>
          <p:nvPr/>
        </p:nvSpPr>
        <p:spPr>
          <a:xfrm>
            <a:off x="12184507" y="2167205"/>
            <a:ext cx="2597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3)   Menu Screen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6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2778" y="9414826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F9FFED"/>
                </a:solidFill>
                <a:latin typeface="IBM Plex Sans"/>
              </a:rPr>
              <a:t>Page / 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16368" y="838279"/>
            <a:ext cx="14338919" cy="125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8"/>
              </a:lnSpc>
            </a:pPr>
            <a:r>
              <a:rPr lang="en-US" sz="10400" spc="228">
                <a:solidFill>
                  <a:srgbClr val="F9FFED"/>
                </a:solidFill>
                <a:latin typeface="IBM Plex Sans"/>
              </a:rPr>
              <a:t>Screens</a:t>
            </a:r>
            <a:endParaRPr lang="en-US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29D1F5-7343-9694-02BF-6BA909A9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024" y="2395981"/>
            <a:ext cx="2815389" cy="617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5C179-DEB1-4CED-E39F-18E4AF23E2A5}"/>
              </a:ext>
            </a:extLst>
          </p:cNvPr>
          <p:cNvSpPr txBox="1"/>
          <p:nvPr/>
        </p:nvSpPr>
        <p:spPr>
          <a:xfrm>
            <a:off x="7573979" y="2090148"/>
            <a:ext cx="2597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5)   Artists 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BEF95-C14C-9989-F2FE-172A82C79F7F}"/>
              </a:ext>
            </a:extLst>
          </p:cNvPr>
          <p:cNvSpPr txBox="1"/>
          <p:nvPr/>
        </p:nvSpPr>
        <p:spPr>
          <a:xfrm>
            <a:off x="12068922" y="2090147"/>
            <a:ext cx="2597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6)   Map Screen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CA515-D542-DCA3-BA50-95182133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349" y="2398816"/>
            <a:ext cx="274878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3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6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2778" y="9414826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F9FFED"/>
                </a:solidFill>
                <a:latin typeface="IBM Plex Sans"/>
              </a:rPr>
              <a:t>Page / 08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16368" y="392954"/>
            <a:ext cx="14338919" cy="100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8"/>
              </a:lnSpc>
            </a:pPr>
            <a:r>
              <a:rPr lang="en-US" sz="4400" spc="228">
                <a:solidFill>
                  <a:srgbClr val="F9FFED"/>
                </a:solidFill>
                <a:latin typeface="IBM Plex Sans"/>
              </a:rPr>
              <a:t>Navigation Between Screens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632F3FA-FCE2-ADB2-D5B2-CEB35261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09" y="2057401"/>
            <a:ext cx="6792423" cy="7122225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915586F0-7521-3A3D-A9C6-4B4FEA74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221" y="2141764"/>
            <a:ext cx="6429375" cy="1104900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39D4CDA-0948-CAC2-91CF-E67E0820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220" y="3440469"/>
            <a:ext cx="3895725" cy="933450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9076805-BD70-F0C1-0F0B-420A6FAB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426" y="4578026"/>
            <a:ext cx="7319087" cy="485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8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6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2778" y="9414826"/>
            <a:ext cx="3997064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spc="96">
                <a:solidFill>
                  <a:srgbClr val="F9FFED"/>
                </a:solidFill>
                <a:latin typeface="IBM Plex Sans"/>
              </a:rPr>
              <a:t>Page / 09</a:t>
            </a:r>
          </a:p>
        </p:txBody>
      </p:sp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A3B8DAB-9A48-96CA-D6A5-C71E4C312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36" y="3807279"/>
            <a:ext cx="5881625" cy="2642754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65B282-3840-BE87-A12F-49C303A93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541" y="1204174"/>
            <a:ext cx="9522403" cy="82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Poster Design 10 Best Movies of All Time Presentation</dc:title>
  <cp:revision>46</cp:revision>
  <dcterms:created xsi:type="dcterms:W3CDTF">2006-08-16T00:00:00Z</dcterms:created>
  <dcterms:modified xsi:type="dcterms:W3CDTF">2023-12-06T17:41:04Z</dcterms:modified>
  <dc:identifier>DAF1sDZN2mU</dc:identifier>
</cp:coreProperties>
</file>